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57" r:id="rId4"/>
    <p:sldId id="258" r:id="rId5"/>
    <p:sldId id="278" r:id="rId6"/>
    <p:sldId id="274" r:id="rId7"/>
    <p:sldId id="259" r:id="rId8"/>
    <p:sldId id="272" r:id="rId9"/>
    <p:sldId id="273" r:id="rId10"/>
    <p:sldId id="260" r:id="rId11"/>
    <p:sldId id="261" r:id="rId12"/>
    <p:sldId id="275" r:id="rId13"/>
    <p:sldId id="262" r:id="rId14"/>
    <p:sldId id="263" r:id="rId15"/>
    <p:sldId id="276" r:id="rId16"/>
    <p:sldId id="266" r:id="rId17"/>
    <p:sldId id="264" r:id="rId18"/>
    <p:sldId id="265" r:id="rId19"/>
    <p:sldId id="277" r:id="rId20"/>
    <p:sldId id="271" r:id="rId21"/>
    <p:sldId id="267" r:id="rId22"/>
  </p:sldIdLst>
  <p:sldSz cx="14630400" cy="8229600"/>
  <p:notesSz cx="8229600" cy="14630400"/>
  <p:embeddedFontLst>
    <p:embeddedFont>
      <p:font typeface="Playfair Display Semi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11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4882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sv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488140"/>
            <a:ext cx="5486400" cy="67414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1624"/>
            <a:ext cx="1340630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Technical Presentation and Technical Briefing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26026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Module: Technical Communication </a:t>
            </a:r>
            <a:r>
              <a:rPr lang="en-US" sz="32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Skills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3200" b="1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543446"/>
            <a:ext cx="7556421" cy="1348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Supervisor: Mr Mwamsangu J. </a:t>
            </a:r>
            <a:endParaRPr lang="en-US" sz="3200" b="1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3200" b="1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Class: BENG24COE-4 | Group </a:t>
            </a:r>
            <a:r>
              <a:rPr lang="en-US" sz="32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3</a:t>
            </a:r>
            <a:endParaRPr lang="en-US" sz="32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2423" y="401360"/>
            <a:ext cx="13577976" cy="782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Why Technical Presentations Matter</a:t>
            </a:r>
          </a:p>
          <a:p>
            <a:pPr marL="0" indent="0" algn="ctr">
              <a:lnSpc>
                <a:spcPts val="470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470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470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470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470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470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Importance of technical presentation                                                     </a:t>
            </a:r>
          </a:p>
          <a:p>
            <a:pPr marL="457200" indent="-457200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Clarity in Communication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Professional Credibility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Interactive Engagement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Persuasive Advocacy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ts val="47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Enhanced Retention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4700"/>
              </a:lnSpc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06309" y="1856898"/>
            <a:ext cx="5067299" cy="54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77047" y="3512106"/>
            <a:ext cx="9463572" cy="30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212760" y="5184220"/>
            <a:ext cx="4227860" cy="832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986987" y="6538674"/>
            <a:ext cx="9453632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F367BA2-2928-4657-8D17-10899EE7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67" y="1121434"/>
            <a:ext cx="11800936" cy="26926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267" y="340400"/>
            <a:ext cx="14041857" cy="561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Audience Analysis: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3268" y="1036439"/>
            <a:ext cx="2518291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Understanding Your Audience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3267" y="1358443"/>
            <a:ext cx="8227653" cy="520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33268" y="2378360"/>
            <a:ext cx="673096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33267" y="2741321"/>
            <a:ext cx="673096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33267" y="3065749"/>
            <a:ext cx="673096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33267" y="3411179"/>
            <a:ext cx="673096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33268" y="3756447"/>
            <a:ext cx="6730960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852" y="1051917"/>
            <a:ext cx="5384721" cy="5384721"/>
          </a:xfrm>
          <a:prstGeom prst="rect">
            <a:avLst/>
          </a:prstGeom>
        </p:spPr>
      </p:pic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413974" y="2318921"/>
            <a:ext cx="185142" cy="18514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595616" y="2259058"/>
            <a:ext cx="6359723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Identify audience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6852" y="1051917"/>
            <a:ext cx="5384721" cy="5384721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2079188" y="2318921"/>
            <a:ext cx="185142" cy="18514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526887" y="3467786"/>
            <a:ext cx="6359723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Assess expertise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6852" y="1051917"/>
            <a:ext cx="5384721" cy="5384721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079188" y="4984135"/>
            <a:ext cx="185142" cy="185142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1490727" y="4605974"/>
            <a:ext cx="6359723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Understand requirements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3226" y="1116105"/>
            <a:ext cx="5242989" cy="5299272"/>
          </a:xfrm>
          <a:prstGeom prst="rect">
            <a:avLst/>
          </a:prstGeom>
        </p:spPr>
      </p:pic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413974" y="4984135"/>
            <a:ext cx="185142" cy="185142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1544696" y="5720160"/>
            <a:ext cx="6359723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Tailor delivery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9">
            <a:extLst>
              <a:ext uri="{FF2B5EF4-FFF2-40B4-BE49-F238E27FC236}">
                <a16:creationId xmlns:a16="http://schemas.microsoft.com/office/drawing/2014/main" xmlns="" id="{00E58BC4-819B-4EFB-8046-9D38A87ABD1C}"/>
              </a:ext>
            </a:extLst>
          </p:cNvPr>
          <p:cNvSpPr/>
          <p:nvPr/>
        </p:nvSpPr>
        <p:spPr>
          <a:xfrm>
            <a:off x="1119288" y="2022521"/>
            <a:ext cx="247531" cy="247531"/>
          </a:xfrm>
          <a:prstGeom prst="roundRect">
            <a:avLst>
              <a:gd name="adj" fmla="val 21006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143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36" name="Image 2" descr="preencoded.png">
            <a:extLst>
              <a:ext uri="{FF2B5EF4-FFF2-40B4-BE49-F238E27FC236}">
                <a16:creationId xmlns:a16="http://schemas.microsoft.com/office/drawing/2014/main" xmlns="" id="{6CB58896-068F-4B07-9F1E-491336A1E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3268" y="1816518"/>
            <a:ext cx="800637" cy="691194"/>
          </a:xfrm>
          <a:prstGeom prst="rect">
            <a:avLst/>
          </a:prstGeom>
        </p:spPr>
      </p:pic>
      <p:sp>
        <p:nvSpPr>
          <p:cNvPr id="37" name="Text 10">
            <a:extLst>
              <a:ext uri="{FF2B5EF4-FFF2-40B4-BE49-F238E27FC236}">
                <a16:creationId xmlns:a16="http://schemas.microsoft.com/office/drawing/2014/main" xmlns="" id="{2B74B182-1871-4543-B0D9-C5B2552D843B}"/>
              </a:ext>
            </a:extLst>
          </p:cNvPr>
          <p:cNvSpPr/>
          <p:nvPr/>
        </p:nvSpPr>
        <p:spPr>
          <a:xfrm>
            <a:off x="1575715" y="1945412"/>
            <a:ext cx="1547455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Who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12">
            <a:extLst>
              <a:ext uri="{FF2B5EF4-FFF2-40B4-BE49-F238E27FC236}">
                <a16:creationId xmlns:a16="http://schemas.microsoft.com/office/drawing/2014/main" xmlns="" id="{D7A8C8C0-2917-4D36-AF2F-6567EA989889}"/>
              </a:ext>
            </a:extLst>
          </p:cNvPr>
          <p:cNvSpPr/>
          <p:nvPr/>
        </p:nvSpPr>
        <p:spPr>
          <a:xfrm>
            <a:off x="925439" y="3231915"/>
            <a:ext cx="247531" cy="247531"/>
          </a:xfrm>
          <a:prstGeom prst="roundRect">
            <a:avLst>
              <a:gd name="adj" fmla="val 21006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1430" dir="2700000" algn="bl" rotWithShape="0">
              <a:srgbClr val="B2AAD2">
                <a:alpha val="100000"/>
              </a:srgbClr>
            </a:outerShdw>
          </a:effectLst>
        </p:spPr>
      </p:sp>
      <p:pic>
        <p:nvPicPr>
          <p:cNvPr id="39" name="Image 5" descr="preencoded.png">
            <a:extLst>
              <a:ext uri="{FF2B5EF4-FFF2-40B4-BE49-F238E27FC236}">
                <a16:creationId xmlns:a16="http://schemas.microsoft.com/office/drawing/2014/main" xmlns="" id="{F32AAA9E-B47F-4DC8-B7DE-6102CD0AD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86514" y="3017680"/>
            <a:ext cx="630437" cy="630437"/>
          </a:xfrm>
          <a:prstGeom prst="rect">
            <a:avLst/>
          </a:prstGeom>
        </p:spPr>
      </p:pic>
      <p:sp>
        <p:nvSpPr>
          <p:cNvPr id="40" name="Text 13">
            <a:extLst>
              <a:ext uri="{FF2B5EF4-FFF2-40B4-BE49-F238E27FC236}">
                <a16:creationId xmlns:a16="http://schemas.microsoft.com/office/drawing/2014/main" xmlns="" id="{A7162731-38D6-47B0-9002-554CDD99F1A8}"/>
              </a:ext>
            </a:extLst>
          </p:cNvPr>
          <p:cNvSpPr/>
          <p:nvPr/>
        </p:nvSpPr>
        <p:spPr>
          <a:xfrm>
            <a:off x="1557960" y="3188909"/>
            <a:ext cx="1547455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Knowledge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15">
            <a:extLst>
              <a:ext uri="{FF2B5EF4-FFF2-40B4-BE49-F238E27FC236}">
                <a16:creationId xmlns:a16="http://schemas.microsoft.com/office/drawing/2014/main" xmlns="" id="{77845F00-E7E8-404D-B08B-2262DDC487F0}"/>
              </a:ext>
            </a:extLst>
          </p:cNvPr>
          <p:cNvSpPr/>
          <p:nvPr/>
        </p:nvSpPr>
        <p:spPr>
          <a:xfrm>
            <a:off x="915914" y="4288134"/>
            <a:ext cx="247531" cy="247531"/>
          </a:xfrm>
          <a:prstGeom prst="roundRect">
            <a:avLst>
              <a:gd name="adj" fmla="val 21006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1430" dir="2700000" algn="bl" rotWithShape="0">
              <a:srgbClr val="9AC0CA">
                <a:alpha val="100000"/>
              </a:srgbClr>
            </a:outerShdw>
          </a:effectLst>
        </p:spPr>
      </p:sp>
      <p:pic>
        <p:nvPicPr>
          <p:cNvPr id="42" name="Image 8" descr="preencoded.png">
            <a:extLst>
              <a:ext uri="{FF2B5EF4-FFF2-40B4-BE49-F238E27FC236}">
                <a16:creationId xmlns:a16="http://schemas.microsoft.com/office/drawing/2014/main" xmlns="" id="{38788E95-E018-4CB9-972B-2FB57B183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6514" y="4126239"/>
            <a:ext cx="656938" cy="656938"/>
          </a:xfrm>
          <a:prstGeom prst="rect">
            <a:avLst/>
          </a:prstGeom>
        </p:spPr>
      </p:pic>
      <p:sp>
        <p:nvSpPr>
          <p:cNvPr id="43" name="Text 16">
            <a:extLst>
              <a:ext uri="{FF2B5EF4-FFF2-40B4-BE49-F238E27FC236}">
                <a16:creationId xmlns:a16="http://schemas.microsoft.com/office/drawing/2014/main" xmlns="" id="{701E5BD2-18EB-408C-B24A-F728C91B83DB}"/>
              </a:ext>
            </a:extLst>
          </p:cNvPr>
          <p:cNvSpPr/>
          <p:nvPr/>
        </p:nvSpPr>
        <p:spPr>
          <a:xfrm>
            <a:off x="1526887" y="4280035"/>
            <a:ext cx="1547455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Needs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18">
            <a:extLst>
              <a:ext uri="{FF2B5EF4-FFF2-40B4-BE49-F238E27FC236}">
                <a16:creationId xmlns:a16="http://schemas.microsoft.com/office/drawing/2014/main" xmlns="" id="{5AB9B735-550A-4388-9A32-3C0ADFA23A09}"/>
              </a:ext>
            </a:extLst>
          </p:cNvPr>
          <p:cNvSpPr/>
          <p:nvPr/>
        </p:nvSpPr>
        <p:spPr>
          <a:xfrm>
            <a:off x="1048170" y="5289397"/>
            <a:ext cx="247531" cy="247531"/>
          </a:xfrm>
          <a:prstGeom prst="roundRect">
            <a:avLst>
              <a:gd name="adj" fmla="val 21006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143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45" name="Image 11" descr="preencoded.png">
            <a:extLst>
              <a:ext uri="{FF2B5EF4-FFF2-40B4-BE49-F238E27FC236}">
                <a16:creationId xmlns:a16="http://schemas.microsoft.com/office/drawing/2014/main" xmlns="" id="{2D50CB20-4AB0-4B31-B2CE-78C4D27D9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12290" y="5250642"/>
            <a:ext cx="324743" cy="324743"/>
          </a:xfrm>
          <a:prstGeom prst="rect">
            <a:avLst/>
          </a:prstGeom>
        </p:spPr>
      </p:pic>
      <p:sp>
        <p:nvSpPr>
          <p:cNvPr id="46" name="Text 19">
            <a:extLst>
              <a:ext uri="{FF2B5EF4-FFF2-40B4-BE49-F238E27FC236}">
                <a16:creationId xmlns:a16="http://schemas.microsoft.com/office/drawing/2014/main" xmlns="" id="{BDFC5619-C10B-485B-B33D-1A4B824F901A}"/>
              </a:ext>
            </a:extLst>
          </p:cNvPr>
          <p:cNvSpPr/>
          <p:nvPr/>
        </p:nvSpPr>
        <p:spPr>
          <a:xfrm>
            <a:off x="1539428" y="5371134"/>
            <a:ext cx="1547455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Adapt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Image 5" descr="preencoded.png">
            <a:extLst>
              <a:ext uri="{FF2B5EF4-FFF2-40B4-BE49-F238E27FC236}">
                <a16:creationId xmlns:a16="http://schemas.microsoft.com/office/drawing/2014/main" xmlns="" id="{EAD1E79A-9ECF-4112-9B64-509A44EE7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529346" y="2095804"/>
            <a:ext cx="957632" cy="843637"/>
          </a:xfrm>
          <a:prstGeom prst="rect">
            <a:avLst/>
          </a:prstGeom>
        </p:spPr>
      </p:pic>
      <p:pic>
        <p:nvPicPr>
          <p:cNvPr id="48" name="Image 8" descr="preencoded.png">
            <a:extLst>
              <a:ext uri="{FF2B5EF4-FFF2-40B4-BE49-F238E27FC236}">
                <a16:creationId xmlns:a16="http://schemas.microsoft.com/office/drawing/2014/main" xmlns="" id="{4558D161-8835-4E38-A773-8E90483EF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686341" y="4732418"/>
            <a:ext cx="800636" cy="717277"/>
          </a:xfrm>
          <a:prstGeom prst="rect">
            <a:avLst/>
          </a:prstGeom>
        </p:spPr>
      </p:pic>
      <p:pic>
        <p:nvPicPr>
          <p:cNvPr id="49" name="Image 2" descr="preencoded.png">
            <a:extLst>
              <a:ext uri="{FF2B5EF4-FFF2-40B4-BE49-F238E27FC236}">
                <a16:creationId xmlns:a16="http://schemas.microsoft.com/office/drawing/2014/main" xmlns="" id="{77F09615-FB3E-42BE-8E38-ECC3DBA43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957992" y="2065425"/>
            <a:ext cx="957632" cy="874016"/>
          </a:xfrm>
          <a:prstGeom prst="rect">
            <a:avLst/>
          </a:prstGeom>
        </p:spPr>
      </p:pic>
      <p:pic>
        <p:nvPicPr>
          <p:cNvPr id="50" name="Image 11" descr="preencoded.png">
            <a:extLst>
              <a:ext uri="{FF2B5EF4-FFF2-40B4-BE49-F238E27FC236}">
                <a16:creationId xmlns:a16="http://schemas.microsoft.com/office/drawing/2014/main" xmlns="" id="{2490F7F7-2DBC-4410-9B1B-0401DED1E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957991" y="4593704"/>
            <a:ext cx="800636" cy="6569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2C0C298-A677-4ABB-AE1A-D66247ADEFA9}"/>
              </a:ext>
            </a:extLst>
          </p:cNvPr>
          <p:cNvSpPr txBox="1"/>
          <p:nvPr/>
        </p:nvSpPr>
        <p:spPr>
          <a:xfrm>
            <a:off x="1190444" y="776377"/>
            <a:ext cx="13439955" cy="13788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Key Considerations on Audience analysis</a:t>
            </a:r>
          </a:p>
          <a:p>
            <a:endParaRPr lang="en-US" sz="32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Knowledge level and technical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Public Sans" pitchFamily="34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Professional interests and priorities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Public Sans" pitchFamily="34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Attitudes towards the topic</a:t>
            </a:r>
          </a:p>
          <a:p>
            <a:endParaRPr lang="en-US" sz="2400" dirty="0">
              <a:latin typeface="Arial" panose="020B0604020202020204" pitchFamily="34" charset="0"/>
              <a:ea typeface="Public Sans" pitchFamily="34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Cultural background and expectations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Public Sans" pitchFamily="34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Group size and setting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015D4C-251C-41C6-A033-AE2C419B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28" y="5607170"/>
            <a:ext cx="8930725" cy="2087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544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980259"/>
            <a:ext cx="14630400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Structure of technical presentation  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0" y="2060047"/>
            <a:ext cx="932498" cy="14848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1769" y="2246499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Introduction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71769" y="2593056"/>
            <a:ext cx="671941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State topic, purpose, and relevance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771769" y="2907090"/>
            <a:ext cx="671941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Establish credibility and expectations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20" y="3544875"/>
            <a:ext cx="932498" cy="148482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71769" y="3731327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Body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771769" y="4085029"/>
            <a:ext cx="671941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Present main points logically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771769" y="4444752"/>
            <a:ext cx="671941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Support with evidence and examples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20" y="5029704"/>
            <a:ext cx="932498" cy="14848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71769" y="5216156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Conclusion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771768" y="5507502"/>
            <a:ext cx="671941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Summarise key takeaways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771767" y="5824656"/>
            <a:ext cx="671941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State final message and next steps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4537494" y="5526167"/>
            <a:ext cx="7045881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465772"/>
            <a:ext cx="14630400" cy="820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Visual Aids &amp; Delivery Excellence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51986" y="1559957"/>
            <a:ext cx="2794278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Visual Aids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51986" y="2095381"/>
            <a:ext cx="643604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Tools that support comprehension of complex technical information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44366" y="3092052"/>
            <a:ext cx="5325113" cy="156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44366" y="3932634"/>
            <a:ext cx="643604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300"/>
              </a:lnSpc>
              <a:buSzPct val="100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36746" y="3965733"/>
            <a:ext cx="643604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36745" y="4362347"/>
            <a:ext cx="643604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49991" y="1559957"/>
            <a:ext cx="2794278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8147685" y="2659975"/>
            <a:ext cx="5830729" cy="510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8155305" y="3871913"/>
            <a:ext cx="583072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8155305" y="5083850"/>
            <a:ext cx="5830729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B45C9C3-3F02-43E2-8A1C-DB2929DA3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10" y="3282673"/>
            <a:ext cx="7313024" cy="3533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893B36-AED8-4F79-9436-706D25EA27EC}"/>
              </a:ext>
            </a:extLst>
          </p:cNvPr>
          <p:cNvSpPr txBox="1"/>
          <p:nvPr/>
        </p:nvSpPr>
        <p:spPr>
          <a:xfrm>
            <a:off x="0" y="1014406"/>
            <a:ext cx="14630400" cy="1154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Importance of visual aids</a:t>
            </a:r>
          </a:p>
          <a:p>
            <a:endParaRPr lang="en-US" sz="32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Keep slides simple and uncluttered</a:t>
            </a:r>
          </a:p>
          <a:p>
            <a:endParaRPr lang="en-US" sz="2400" b="1" dirty="0">
              <a:latin typeface="Arial" panose="020B0604020202020204" pitchFamily="34" charset="0"/>
              <a:ea typeface="Public Sans" pitchFamily="34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Support the speaker</a:t>
            </a:r>
          </a:p>
          <a:p>
            <a:endParaRPr lang="en-US" sz="2400" b="1" dirty="0">
              <a:latin typeface="Arial" panose="020B0604020202020204" pitchFamily="34" charset="0"/>
              <a:ea typeface="Public Sans" pitchFamily="34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To avoid excessive text on slides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Example. Too much text                                                                              visual aid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3BEB1C-64BC-4BB6-B329-02C4501F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930354"/>
            <a:ext cx="6583752" cy="2407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392DC5C-EBB5-4F47-9DFC-676E9B697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151" y="4692770"/>
            <a:ext cx="5486400" cy="32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8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8">
            <a:extLst>
              <a:ext uri="{FF2B5EF4-FFF2-40B4-BE49-F238E27FC236}">
                <a16:creationId xmlns:a16="http://schemas.microsoft.com/office/drawing/2014/main" xmlns="" id="{71304FC0-A6E1-4027-97D6-8E5DEDC97F99}"/>
              </a:ext>
            </a:extLst>
          </p:cNvPr>
          <p:cNvSpPr/>
          <p:nvPr/>
        </p:nvSpPr>
        <p:spPr>
          <a:xfrm>
            <a:off x="0" y="721816"/>
            <a:ext cx="14630399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Delivery Techniques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9">
            <a:extLst>
              <a:ext uri="{FF2B5EF4-FFF2-40B4-BE49-F238E27FC236}">
                <a16:creationId xmlns:a16="http://schemas.microsoft.com/office/drawing/2014/main" xmlns="" id="{35861D4A-83D4-4664-9A42-77D8862E78B6}"/>
              </a:ext>
            </a:extLst>
          </p:cNvPr>
          <p:cNvSpPr/>
          <p:nvPr/>
        </p:nvSpPr>
        <p:spPr>
          <a:xfrm>
            <a:off x="510837" y="1350466"/>
            <a:ext cx="419100" cy="419100"/>
          </a:xfrm>
          <a:prstGeom prst="roundRect">
            <a:avLst>
              <a:gd name="adj" fmla="val 1866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651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Text 10">
            <a:extLst>
              <a:ext uri="{FF2B5EF4-FFF2-40B4-BE49-F238E27FC236}">
                <a16:creationId xmlns:a16="http://schemas.microsoft.com/office/drawing/2014/main" xmlns="" id="{2C3C9994-0C48-43DF-9134-3AFBFBF86F43}"/>
              </a:ext>
            </a:extLst>
          </p:cNvPr>
          <p:cNvSpPr/>
          <p:nvPr/>
        </p:nvSpPr>
        <p:spPr>
          <a:xfrm>
            <a:off x="1116151" y="1414403"/>
            <a:ext cx="13514249" cy="966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Vocal Clarity</a:t>
            </a:r>
          </a:p>
          <a:p>
            <a:pPr>
              <a:lnSpc>
                <a:spcPts val="2250"/>
              </a:lnSpc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Speak clearly with appropriate volume and pacing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xmlns="" id="{653A967F-B5AC-46AB-8D58-9141FA60CD6F}"/>
              </a:ext>
            </a:extLst>
          </p:cNvPr>
          <p:cNvSpPr/>
          <p:nvPr/>
        </p:nvSpPr>
        <p:spPr>
          <a:xfrm>
            <a:off x="510837" y="2562403"/>
            <a:ext cx="419100" cy="419100"/>
          </a:xfrm>
          <a:prstGeom prst="roundRect">
            <a:avLst>
              <a:gd name="adj" fmla="val 1866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651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8" name="Text 13">
            <a:extLst>
              <a:ext uri="{FF2B5EF4-FFF2-40B4-BE49-F238E27FC236}">
                <a16:creationId xmlns:a16="http://schemas.microsoft.com/office/drawing/2014/main" xmlns="" id="{0097AFF5-F7DD-4EA2-8425-53BDBABFFCB9}"/>
              </a:ext>
            </a:extLst>
          </p:cNvPr>
          <p:cNvSpPr/>
          <p:nvPr/>
        </p:nvSpPr>
        <p:spPr>
          <a:xfrm>
            <a:off x="1116151" y="2626339"/>
            <a:ext cx="13514249" cy="737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Body Language</a:t>
            </a:r>
          </a:p>
          <a:p>
            <a:pPr>
              <a:lnSpc>
                <a:spcPts val="2250"/>
              </a:lnSpc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Maintain eye contact, use natural gestures, stand confidently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9" name="Shape 15">
            <a:extLst>
              <a:ext uri="{FF2B5EF4-FFF2-40B4-BE49-F238E27FC236}">
                <a16:creationId xmlns:a16="http://schemas.microsoft.com/office/drawing/2014/main" xmlns="" id="{1624ED9B-F38A-44DF-8ABC-EEC69590EE7D}"/>
              </a:ext>
            </a:extLst>
          </p:cNvPr>
          <p:cNvSpPr/>
          <p:nvPr/>
        </p:nvSpPr>
        <p:spPr>
          <a:xfrm>
            <a:off x="510837" y="3774341"/>
            <a:ext cx="419100" cy="419100"/>
          </a:xfrm>
          <a:prstGeom prst="roundRect">
            <a:avLst>
              <a:gd name="adj" fmla="val 18669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651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0" name="Text 16">
            <a:extLst>
              <a:ext uri="{FF2B5EF4-FFF2-40B4-BE49-F238E27FC236}">
                <a16:creationId xmlns:a16="http://schemas.microsoft.com/office/drawing/2014/main" xmlns="" id="{F4C130ED-B39C-45FE-BF73-6928BAB9A2ED}"/>
              </a:ext>
            </a:extLst>
          </p:cNvPr>
          <p:cNvSpPr/>
          <p:nvPr/>
        </p:nvSpPr>
        <p:spPr>
          <a:xfrm>
            <a:off x="1116151" y="3838277"/>
            <a:ext cx="13514248" cy="737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Engagement</a:t>
            </a:r>
          </a:p>
          <a:p>
            <a:pPr>
              <a:lnSpc>
                <a:spcPts val="2250"/>
              </a:lnSpc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Connect with audience, avoid reading from slides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D1C5BD1-46E8-417F-9306-2E380B4B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37" y="4576239"/>
            <a:ext cx="12584311" cy="3187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2544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35825" y="19408"/>
            <a:ext cx="14643364" cy="1841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endParaRPr lang="en-US" sz="4400" dirty="0">
              <a:solidFill>
                <a:srgbClr val="4B6981"/>
              </a:solidFill>
              <a:latin typeface="+mj-lt"/>
              <a:ea typeface="Playfair Display Semi Bold" pitchFamily="34" charset="-122"/>
              <a:cs typeface="Playfair Display Semi Bold" pitchFamily="34" charset="-120"/>
            </a:endParaRPr>
          </a:p>
          <a:p>
            <a:pPr marL="0" indent="0" algn="ctr">
              <a:lnSpc>
                <a:spcPts val="50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Practice &amp; Professional Handling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16635" y="2480548"/>
            <a:ext cx="206693" cy="930116"/>
          </a:xfrm>
          <a:prstGeom prst="roundRect">
            <a:avLst>
              <a:gd name="adj" fmla="val 42007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209943" y="2344936"/>
            <a:ext cx="620078" cy="620078"/>
          </a:xfrm>
          <a:prstGeom prst="roundRect">
            <a:avLst>
              <a:gd name="adj" fmla="val 73733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364962" y="2499955"/>
            <a:ext cx="310039" cy="3100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36713" y="237720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Rehearse Thoroughly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036713" y="2824043"/>
            <a:ext cx="687014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Build confidence, manage timing, reduce mistakes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726674" y="3927515"/>
            <a:ext cx="206693" cy="930116"/>
          </a:xfrm>
          <a:prstGeom prst="roundRect">
            <a:avLst>
              <a:gd name="adj" fmla="val 42007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6519982" y="3791903"/>
            <a:ext cx="620078" cy="620078"/>
          </a:xfrm>
          <a:prstGeom prst="roundRect">
            <a:avLst>
              <a:gd name="adj" fmla="val 73733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75001" y="3946922"/>
            <a:ext cx="310039" cy="3100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346752" y="382416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Time Management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346752" y="4271010"/>
            <a:ext cx="656010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Ensure smooth pacing and professional delivery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7036713" y="5374481"/>
            <a:ext cx="206693" cy="930116"/>
          </a:xfrm>
          <a:prstGeom prst="roundRect">
            <a:avLst>
              <a:gd name="adj" fmla="val 42007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9050" dir="2700000" algn="bl" rotWithShape="0">
              <a:srgbClr val="9AC0CA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830020" y="5238869"/>
            <a:ext cx="620078" cy="620078"/>
          </a:xfrm>
          <a:prstGeom prst="roundRect">
            <a:avLst>
              <a:gd name="adj" fmla="val 73733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9050" dir="2700000" algn="bl" rotWithShape="0">
              <a:srgbClr val="9AC0CA">
                <a:alpha val="100000"/>
              </a:srgbClr>
            </a:outerShdw>
          </a:effectLst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985040" y="5393888"/>
            <a:ext cx="310039" cy="31003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56790" y="5271135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Handle Questions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656790" y="5717977"/>
            <a:ext cx="625006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Listen carefully, answer clearly and honestly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519981" y="7257874"/>
            <a:ext cx="8087557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+mj-lt"/>
                <a:ea typeface="Public Sans" pitchFamily="34" charset="-122"/>
                <a:cs typeface="Public Sans" pitchFamily="34" charset="-120"/>
              </a:rPr>
              <a:t>“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NB :Admit when you don't know an answer ,  it demonstrates integrity and professionalism</a:t>
            </a:r>
            <a:r>
              <a:rPr lang="en-US" sz="1600" dirty="0">
                <a:solidFill>
                  <a:srgbClr val="6F655D"/>
                </a:solidFill>
                <a:latin typeface="+mj-lt"/>
                <a:ea typeface="Public Sans" pitchFamily="34" charset="-122"/>
                <a:cs typeface="Public Sans" pitchFamily="34" charset="-120"/>
              </a:rPr>
              <a:t>.“ </a:t>
            </a:r>
            <a:endParaRPr lang="en-US" sz="1600" dirty="0">
              <a:latin typeface="+mj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C75EE5C-91AF-4542-9BB6-CED3265C5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40" y="1860470"/>
            <a:ext cx="5555018" cy="5570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8775"/>
            <a:ext cx="13836610" cy="864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Cross-Cultural Communication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215771" y="6620947"/>
            <a:ext cx="94146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xmlns="" id="{61434667-E27B-46C6-8A8F-EBE01FA4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785" y="2186665"/>
            <a:ext cx="7435970" cy="54908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xmlns="" id="{216F01A1-B3BF-429F-B0E6-07F84DD99F95}"/>
              </a:ext>
            </a:extLst>
          </p:cNvPr>
          <p:cNvSpPr/>
          <p:nvPr/>
        </p:nvSpPr>
        <p:spPr>
          <a:xfrm>
            <a:off x="0" y="677821"/>
            <a:ext cx="14630400" cy="7551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Global Awareness                                                              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xmlns="" id="{D626F3E0-D8D3-426F-87BD-6317E8CB8F49}"/>
              </a:ext>
            </a:extLst>
          </p:cNvPr>
          <p:cNvSpPr/>
          <p:nvPr/>
        </p:nvSpPr>
        <p:spPr>
          <a:xfrm>
            <a:off x="789384" y="1329926"/>
            <a:ext cx="124682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 today's interconnected engineering landscape, cultural competence is essential.</a:t>
            </a:r>
            <a:endParaRPr lang="en-US" sz="2400" dirty="0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xmlns="" id="{19FCE326-5451-41B3-BE66-3BE4EA843ABD}"/>
              </a:ext>
            </a:extLst>
          </p:cNvPr>
          <p:cNvSpPr/>
          <p:nvPr/>
        </p:nvSpPr>
        <p:spPr>
          <a:xfrm>
            <a:off x="1813441" y="2431374"/>
            <a:ext cx="113348" cy="113348"/>
          </a:xfrm>
          <a:prstGeom prst="roundRect">
            <a:avLst>
              <a:gd name="adj" fmla="val 403360"/>
            </a:avLst>
          </a:prstGeom>
          <a:solidFill>
            <a:schemeClr val="tx1"/>
          </a:solidFill>
          <a:ln/>
        </p:spPr>
      </p:sp>
      <p:sp>
        <p:nvSpPr>
          <p:cNvPr id="5" name="Text 4">
            <a:extLst>
              <a:ext uri="{FF2B5EF4-FFF2-40B4-BE49-F238E27FC236}">
                <a16:creationId xmlns:a16="http://schemas.microsoft.com/office/drawing/2014/main" xmlns="" id="{56C850DF-7811-423D-BCA7-31E15EEDDB84}"/>
              </a:ext>
            </a:extLst>
          </p:cNvPr>
          <p:cNvSpPr/>
          <p:nvPr/>
        </p:nvSpPr>
        <p:spPr>
          <a:xfrm>
            <a:off x="2153602" y="2310882"/>
            <a:ext cx="3827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Use clear, accessible language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xmlns="" id="{3907AE7F-7A53-4547-8FCE-13D4F0EBE116}"/>
              </a:ext>
            </a:extLst>
          </p:cNvPr>
          <p:cNvSpPr/>
          <p:nvPr/>
        </p:nvSpPr>
        <p:spPr>
          <a:xfrm>
            <a:off x="1813441" y="3239332"/>
            <a:ext cx="113348" cy="113348"/>
          </a:xfrm>
          <a:prstGeom prst="roundRect">
            <a:avLst>
              <a:gd name="adj" fmla="val 403360"/>
            </a:avLst>
          </a:prstGeom>
          <a:solidFill>
            <a:schemeClr val="tx1"/>
          </a:solidFill>
          <a:ln/>
        </p:spPr>
      </p:sp>
      <p:sp>
        <p:nvSpPr>
          <p:cNvPr id="7" name="Text 6">
            <a:extLst>
              <a:ext uri="{FF2B5EF4-FFF2-40B4-BE49-F238E27FC236}">
                <a16:creationId xmlns:a16="http://schemas.microsoft.com/office/drawing/2014/main" xmlns="" id="{CC47F584-7B1F-4296-A14B-B88C1C4EC6A0}"/>
              </a:ext>
            </a:extLst>
          </p:cNvPr>
          <p:cNvSpPr/>
          <p:nvPr/>
        </p:nvSpPr>
        <p:spPr>
          <a:xfrm>
            <a:off x="2153602" y="3118840"/>
            <a:ext cx="40669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Avoid culturally specific idioms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xmlns="" id="{537DE083-7FE0-4E30-BD9F-AC74C79778E1}"/>
              </a:ext>
            </a:extLst>
          </p:cNvPr>
          <p:cNvSpPr/>
          <p:nvPr/>
        </p:nvSpPr>
        <p:spPr>
          <a:xfrm>
            <a:off x="1813441" y="4047290"/>
            <a:ext cx="113348" cy="113348"/>
          </a:xfrm>
          <a:prstGeom prst="roundRect">
            <a:avLst>
              <a:gd name="adj" fmla="val 403360"/>
            </a:avLst>
          </a:prstGeom>
          <a:solidFill>
            <a:schemeClr val="tx1"/>
          </a:solidFill>
          <a:ln/>
        </p:spPr>
      </p:sp>
      <p:sp>
        <p:nvSpPr>
          <p:cNvPr id="9" name="Text 8">
            <a:extLst>
              <a:ext uri="{FF2B5EF4-FFF2-40B4-BE49-F238E27FC236}">
                <a16:creationId xmlns:a16="http://schemas.microsoft.com/office/drawing/2014/main" xmlns="" id="{CD2CB03C-ED8B-4C85-AFC5-0A2EDCC709B0}"/>
              </a:ext>
            </a:extLst>
          </p:cNvPr>
          <p:cNvSpPr/>
          <p:nvPr/>
        </p:nvSpPr>
        <p:spPr>
          <a:xfrm>
            <a:off x="2153602" y="3926799"/>
            <a:ext cx="4914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Respect diverse communication styles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xmlns="" id="{2F1F03F1-A3F4-4EC5-8923-2DF56AF0ECB4}"/>
              </a:ext>
            </a:extLst>
          </p:cNvPr>
          <p:cNvSpPr/>
          <p:nvPr/>
        </p:nvSpPr>
        <p:spPr>
          <a:xfrm>
            <a:off x="1813441" y="4855248"/>
            <a:ext cx="113348" cy="113348"/>
          </a:xfrm>
          <a:prstGeom prst="roundRect">
            <a:avLst>
              <a:gd name="adj" fmla="val 403360"/>
            </a:avLst>
          </a:prstGeom>
          <a:solidFill>
            <a:schemeClr val="tx1"/>
          </a:solidFill>
          <a:ln/>
        </p:spPr>
      </p:sp>
      <p:sp>
        <p:nvSpPr>
          <p:cNvPr id="11" name="Text 10">
            <a:extLst>
              <a:ext uri="{FF2B5EF4-FFF2-40B4-BE49-F238E27FC236}">
                <a16:creationId xmlns:a16="http://schemas.microsoft.com/office/drawing/2014/main" xmlns="" id="{5DFC0312-EA79-48B2-B38E-C0D8E0411907}"/>
              </a:ext>
            </a:extLst>
          </p:cNvPr>
          <p:cNvSpPr/>
          <p:nvPr/>
        </p:nvSpPr>
        <p:spPr>
          <a:xfrm>
            <a:off x="2153602" y="4734757"/>
            <a:ext cx="5291733" cy="11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Choose universally understood examples</a:t>
            </a:r>
          </a:p>
          <a:p>
            <a:pPr>
              <a:lnSpc>
                <a:spcPts val="2750"/>
              </a:lnSpc>
            </a:pPr>
            <a:endParaRPr lang="en-US" sz="24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>
              <a:lnSpc>
                <a:spcPts val="2750"/>
              </a:lnSpc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 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0E3A929-20D0-44EB-8A64-F1DC1D81D32B}"/>
              </a:ext>
            </a:extLst>
          </p:cNvPr>
          <p:cNvSpPr txBox="1"/>
          <p:nvPr/>
        </p:nvSpPr>
        <p:spPr>
          <a:xfrm>
            <a:off x="789383" y="5705288"/>
            <a:ext cx="12081227" cy="441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Cultural sensitivity prevents misunderstandings and enhances global collaboration.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2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xmlns="" id="{A5F66661-19FF-45B6-A2D6-B11A5448E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689792"/>
              </p:ext>
            </p:extLst>
          </p:nvPr>
        </p:nvGraphicFramePr>
        <p:xfrm>
          <a:off x="1463218" y="3710713"/>
          <a:ext cx="12226506" cy="4450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48906">
                  <a:extLst>
                    <a:ext uri="{9D8B030D-6E8A-4147-A177-3AD203B41FA5}">
                      <a16:colId xmlns:a16="http://schemas.microsoft.com/office/drawing/2014/main" xmlns="" val="1256553663"/>
                    </a:ext>
                  </a:extLst>
                </a:gridCol>
                <a:gridCol w="4813429">
                  <a:extLst>
                    <a:ext uri="{9D8B030D-6E8A-4147-A177-3AD203B41FA5}">
                      <a16:colId xmlns:a16="http://schemas.microsoft.com/office/drawing/2014/main" xmlns="" val="1525295892"/>
                    </a:ext>
                  </a:extLst>
                </a:gridCol>
                <a:gridCol w="6464171">
                  <a:extLst>
                    <a:ext uri="{9D8B030D-6E8A-4147-A177-3AD203B41FA5}">
                      <a16:colId xmlns:a16="http://schemas.microsoft.com/office/drawing/2014/main" xmlns="" val="1560022277"/>
                    </a:ext>
                  </a:extLst>
                </a:gridCol>
              </a:tblGrid>
              <a:tr h="38851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1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/>
                        <a:t>HASSAN </a:t>
                      </a:r>
                      <a:r>
                        <a:rPr lang="en-US" sz="2200" b="0" dirty="0" smtClean="0"/>
                        <a:t>AMIRY SHABAN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240242453199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3353858769"/>
                  </a:ext>
                </a:extLst>
              </a:tr>
              <a:tr h="4126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DANIEL MICHAEL MWAMAGE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240242439891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458873757"/>
                  </a:ext>
                </a:extLst>
              </a:tr>
              <a:tr h="4126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NATHANAEL COSMAS ALFREDY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240242455079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3434584057"/>
                  </a:ext>
                </a:extLst>
              </a:tr>
              <a:tr h="4126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OSLIDA LAMECK AZORI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240242453850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2693003894"/>
                  </a:ext>
                </a:extLst>
              </a:tr>
              <a:tr h="4126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BARICK BONIPHACE SHIJA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240242242949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65971384"/>
                  </a:ext>
                </a:extLst>
              </a:tr>
              <a:tr h="4126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6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MONALISA HUSSEIN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230242426088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49442408"/>
                  </a:ext>
                </a:extLst>
              </a:tr>
              <a:tr h="4126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HELENI MUSSA KISHAGI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240242486280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2067960764"/>
                  </a:ext>
                </a:extLst>
              </a:tr>
              <a:tr h="4126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8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JENIVA CRONEL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240242431880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2951692957"/>
                  </a:ext>
                </a:extLst>
              </a:tr>
              <a:tr h="4126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9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ARAFA MSARIKA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240242443992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2247731672"/>
                  </a:ext>
                </a:extLst>
              </a:tr>
              <a:tr h="4126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10</a:t>
                      </a:r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WILLIAM PAUL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250242432573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xmlns="" val="4190574633"/>
                  </a:ext>
                </a:extLst>
              </a:tr>
            </a:tbl>
          </a:graphicData>
        </a:graphic>
      </p:graphicFrame>
      <p:pic>
        <p:nvPicPr>
          <p:cNvPr id="36" name="Image 0" descr="preencoded.png">
            <a:extLst>
              <a:ext uri="{FF2B5EF4-FFF2-40B4-BE49-F238E27FC236}">
                <a16:creationId xmlns:a16="http://schemas.microsoft.com/office/drawing/2014/main" xmlns="" id="{5CB8ECA9-15CF-4398-92C5-42FB707A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863600"/>
            <a:ext cx="3810000" cy="751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6" y="677917"/>
            <a:ext cx="4698124" cy="27457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2546"/>
            <a:ext cx="14630400" cy="508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DAR ES SALAAM INSTITUTE OF TECHNOLOGY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9274" y="163009"/>
            <a:ext cx="13619586" cy="143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Conclusion</a:t>
            </a:r>
            <a:r>
              <a:rPr lang="en-US" sz="35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</a:t>
            </a:r>
          </a:p>
          <a:p>
            <a:pPr marL="0" indent="0" algn="l">
              <a:lnSpc>
                <a:spcPts val="440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           Key Takeaways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1177" y="1338584"/>
            <a:ext cx="7943404" cy="1355884"/>
          </a:xfrm>
          <a:prstGeom prst="roundRect">
            <a:avLst>
              <a:gd name="adj" fmla="val 10790"/>
            </a:avLst>
          </a:prstGeom>
          <a:solidFill>
            <a:srgbClr val="FFFAF6"/>
          </a:solidFill>
          <a:ln w="30480">
            <a:solidFill>
              <a:srgbClr val="B05B5C"/>
            </a:solidFill>
            <a:prstDash val="solid"/>
          </a:ln>
          <a:effectLst>
            <a:outerShdw dist="20320" dir="2700000" algn="bl" rotWithShape="0">
              <a:srgbClr val="B05B5C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20697" y="1338584"/>
            <a:ext cx="121920" cy="1355884"/>
          </a:xfrm>
          <a:prstGeom prst="roundRect">
            <a:avLst>
              <a:gd name="adj" fmla="val 77423"/>
            </a:avLst>
          </a:prstGeom>
          <a:solidFill>
            <a:srgbClr val="B05B5C"/>
          </a:solidFill>
          <a:ln/>
        </p:spPr>
      </p:sp>
      <p:sp>
        <p:nvSpPr>
          <p:cNvPr id="6" name="Text 3"/>
          <p:cNvSpPr/>
          <p:nvPr/>
        </p:nvSpPr>
        <p:spPr>
          <a:xfrm>
            <a:off x="1097768" y="1593735"/>
            <a:ext cx="3051691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Structure is Foundation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7768" y="2079748"/>
            <a:ext cx="696920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Clear narrative arc guides understanding and retention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1177" y="2919139"/>
            <a:ext cx="7943404" cy="1355884"/>
          </a:xfrm>
          <a:prstGeom prst="roundRect">
            <a:avLst>
              <a:gd name="adj" fmla="val 10790"/>
            </a:avLst>
          </a:prstGeom>
          <a:solidFill>
            <a:srgbClr val="FFFAF6"/>
          </a:solidFill>
          <a:ln w="30480">
            <a:solidFill>
              <a:srgbClr val="B05B5C"/>
            </a:solidFill>
            <a:prstDash val="solid"/>
          </a:ln>
          <a:effectLst>
            <a:outerShdw dist="20320" dir="2700000" algn="bl" rotWithShape="0">
              <a:srgbClr val="B05B5C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20697" y="2919139"/>
            <a:ext cx="121920" cy="1355884"/>
          </a:xfrm>
          <a:prstGeom prst="roundRect">
            <a:avLst>
              <a:gd name="adj" fmla="val 77423"/>
            </a:avLst>
          </a:prstGeom>
          <a:solidFill>
            <a:srgbClr val="B05B5C"/>
          </a:solidFill>
          <a:ln/>
        </p:spPr>
      </p:sp>
      <p:sp>
        <p:nvSpPr>
          <p:cNvPr id="10" name="Text 7"/>
          <p:cNvSpPr/>
          <p:nvPr/>
        </p:nvSpPr>
        <p:spPr>
          <a:xfrm>
            <a:off x="1097768" y="3174290"/>
            <a:ext cx="3130272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Visuals Amplify Message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7768" y="3660303"/>
            <a:ext cx="696920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Strategic design enhances clarity and engagement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1176" y="4499694"/>
            <a:ext cx="7943405" cy="1355884"/>
          </a:xfrm>
          <a:prstGeom prst="roundRect">
            <a:avLst>
              <a:gd name="adj" fmla="val 10790"/>
            </a:avLst>
          </a:prstGeom>
          <a:solidFill>
            <a:srgbClr val="FFFAF6"/>
          </a:solidFill>
          <a:ln w="30480">
            <a:solidFill>
              <a:srgbClr val="B05B5C"/>
            </a:solidFill>
            <a:prstDash val="solid"/>
          </a:ln>
          <a:effectLst>
            <a:outerShdw dist="20320" dir="2700000" algn="bl" rotWithShape="0">
              <a:srgbClr val="B05B5C">
                <a:alpha val="10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720697" y="4499694"/>
            <a:ext cx="121920" cy="1355884"/>
          </a:xfrm>
          <a:prstGeom prst="roundRect">
            <a:avLst>
              <a:gd name="adj" fmla="val 77423"/>
            </a:avLst>
          </a:prstGeom>
          <a:solidFill>
            <a:srgbClr val="B05B5C"/>
          </a:solidFill>
          <a:ln/>
        </p:spPr>
      </p:sp>
      <p:sp>
        <p:nvSpPr>
          <p:cNvPr id="14" name="Text 11"/>
          <p:cNvSpPr/>
          <p:nvPr/>
        </p:nvSpPr>
        <p:spPr>
          <a:xfrm>
            <a:off x="1097768" y="4754845"/>
            <a:ext cx="3466505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Practice Builds Confidence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97768" y="5240858"/>
            <a:ext cx="696920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Preparation transforms expertise into impactful delivery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51177" y="6080248"/>
            <a:ext cx="7943404" cy="1355884"/>
          </a:xfrm>
          <a:prstGeom prst="roundRect">
            <a:avLst>
              <a:gd name="adj" fmla="val 10790"/>
            </a:avLst>
          </a:prstGeom>
          <a:solidFill>
            <a:srgbClr val="FFFAF6"/>
          </a:solidFill>
          <a:ln w="30480">
            <a:solidFill>
              <a:srgbClr val="B05B5C"/>
            </a:solidFill>
            <a:prstDash val="solid"/>
          </a:ln>
          <a:effectLst>
            <a:outerShdw dist="20320" dir="2700000" algn="bl" rotWithShape="0">
              <a:srgbClr val="B05B5C">
                <a:alpha val="100000"/>
              </a:srgbClr>
            </a:outerShdw>
          </a:effectLst>
        </p:spPr>
      </p:sp>
      <p:sp>
        <p:nvSpPr>
          <p:cNvPr id="17" name="Shape 14"/>
          <p:cNvSpPr/>
          <p:nvPr/>
        </p:nvSpPr>
        <p:spPr>
          <a:xfrm>
            <a:off x="720697" y="6080248"/>
            <a:ext cx="121920" cy="1355884"/>
          </a:xfrm>
          <a:prstGeom prst="roundRect">
            <a:avLst>
              <a:gd name="adj" fmla="val 77423"/>
            </a:avLst>
          </a:prstGeom>
          <a:solidFill>
            <a:srgbClr val="B05B5C"/>
          </a:solidFill>
          <a:ln/>
        </p:spPr>
      </p:sp>
      <p:sp>
        <p:nvSpPr>
          <p:cNvPr id="18" name="Text 15"/>
          <p:cNvSpPr/>
          <p:nvPr/>
        </p:nvSpPr>
        <p:spPr>
          <a:xfrm>
            <a:off x="1097768" y="6335399"/>
            <a:ext cx="379404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Audience Connection Matters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7768" y="6821412"/>
            <a:ext cx="696920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Tailored content and cultural awareness drive success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2450F9B-BA76-4B98-ACB6-7C4DF8CC3F3C}"/>
              </a:ext>
            </a:extLst>
          </p:cNvPr>
          <p:cNvSpPr txBox="1"/>
          <p:nvPr/>
        </p:nvSpPr>
        <p:spPr>
          <a:xfrm>
            <a:off x="735864" y="7618836"/>
            <a:ext cx="13894535" cy="441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 Any Questions BENG24COE?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7C9DCB8-6C0C-4EDD-9D1A-F4FE2193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8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777922"/>
            <a:ext cx="14630400" cy="1311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Learning Objectives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41213"/>
            <a:ext cx="4196358" cy="3309580"/>
          </a:xfrm>
          <a:prstGeom prst="roundRect">
            <a:avLst>
              <a:gd name="adj" fmla="val 2879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32756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C2C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04590" y="3374946"/>
            <a:ext cx="727710" cy="4932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18290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Understanding Fundamentals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502765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Introduction to technical presentation principles and briefing techniques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5200948" y="3041213"/>
            <a:ext cx="4196358" cy="3309580"/>
          </a:xfrm>
          <a:prstGeom prst="roundRect">
            <a:avLst>
              <a:gd name="adj" fmla="val 2879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32756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CC4E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07824" y="3365360"/>
            <a:ext cx="493396" cy="49339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182903"/>
            <a:ext cx="3703082" cy="537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Audience- Centred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Approach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51396" y="502765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Analysing and adapting to diverse audience needs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3041213"/>
            <a:ext cx="4196358" cy="3309580"/>
          </a:xfrm>
          <a:prstGeom prst="roundRect">
            <a:avLst>
              <a:gd name="adj" fmla="val 2879"/>
            </a:avLst>
          </a:prstGeom>
          <a:solidFill>
            <a:srgbClr val="F0DEDC"/>
          </a:solidFill>
          <a:ln w="762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327564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4DAE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27440" y="3387244"/>
            <a:ext cx="493395" cy="49339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182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Effective Delivery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74568" y="467332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Mastering visual aids, presentation style, and professional delivery methods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892612"/>
            <a:ext cx="14630400" cy="1048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What is Technical Presentation &amp; briefing?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41552"/>
            <a:ext cx="13836610" cy="168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Technical  presentation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A structured oral presentation designed to communicate technical information effectively to a specific audience in a clear, logical, and accurate manner.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2906333-A702-4929-9067-41C134DC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76" y="3623093"/>
            <a:ext cx="8860294" cy="4106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D9DC30A-DB95-46BA-9E34-4DC652E03006}"/>
              </a:ext>
            </a:extLst>
          </p:cNvPr>
          <p:cNvSpPr txBox="1"/>
          <p:nvPr/>
        </p:nvSpPr>
        <p:spPr>
          <a:xfrm>
            <a:off x="741873" y="897147"/>
            <a:ext cx="13577976" cy="904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cap="none" dirty="0">
                <a:latin typeface="Arial" panose="020B0604020202020204" pitchFamily="34" charset="0"/>
                <a:cs typeface="Arial" panose="020B0604020202020204" pitchFamily="34" charset="0"/>
              </a:rPr>
              <a:t>Technical Briefly</a:t>
            </a:r>
            <a:r>
              <a:rPr lang="en-US" sz="1800" cap="none" dirty="0"/>
              <a:t>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Refer to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concise, informative summary or explanation of a complex subject, often found in technical documents like manuals, reports, or articles,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focusing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facts,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processes,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specific knowledge for targeted audience to understand key concepts quickly.</a:t>
            </a:r>
          </a:p>
          <a:p>
            <a:endParaRPr lang="en-US" cap="none" dirty="0"/>
          </a:p>
          <a:p>
            <a:endParaRPr lang="en-US" sz="1800" dirty="0"/>
          </a:p>
          <a:p>
            <a:pPr algn="just"/>
            <a:r>
              <a:rPr lang="en-US" sz="2400" b="1" cap="none" dirty="0"/>
              <a:t>Example.</a:t>
            </a:r>
          </a:p>
          <a:p>
            <a:pPr algn="just"/>
            <a:endParaRPr lang="en-US" sz="1800" dirty="0"/>
          </a:p>
          <a:p>
            <a:pPr algn="just"/>
            <a:endParaRPr lang="en-US" cap="none" dirty="0"/>
          </a:p>
          <a:p>
            <a:pPr algn="just"/>
            <a:endParaRPr lang="en-US" sz="1800" dirty="0"/>
          </a:p>
          <a:p>
            <a:pPr algn="just"/>
            <a:endParaRPr lang="en-US" cap="none" dirty="0"/>
          </a:p>
          <a:p>
            <a:pPr algn="just"/>
            <a:endParaRPr lang="en-US" sz="1800" dirty="0"/>
          </a:p>
          <a:p>
            <a:pPr algn="just"/>
            <a:endParaRPr lang="en-US" cap="none" dirty="0"/>
          </a:p>
          <a:p>
            <a:pPr algn="just"/>
            <a:endParaRPr lang="en-US" sz="1800" dirty="0"/>
          </a:p>
          <a:p>
            <a:pPr algn="just"/>
            <a:endParaRPr lang="en-US" cap="none" dirty="0"/>
          </a:p>
          <a:p>
            <a:pPr algn="just"/>
            <a:endParaRPr lang="en-US" sz="1800" dirty="0"/>
          </a:p>
          <a:p>
            <a:pPr algn="just"/>
            <a:endParaRPr lang="en-US" cap="none" dirty="0"/>
          </a:p>
          <a:p>
            <a:pPr algn="just"/>
            <a:endParaRPr lang="en-US" sz="1800" dirty="0"/>
          </a:p>
          <a:p>
            <a:pPr algn="just"/>
            <a:endParaRPr lang="en-US" cap="none" dirty="0"/>
          </a:p>
          <a:p>
            <a:pPr algn="just"/>
            <a:endParaRPr lang="en-US" sz="1800" dirty="0"/>
          </a:p>
          <a:p>
            <a:pPr algn="just"/>
            <a:endParaRPr lang="en-US" cap="none" dirty="0"/>
          </a:p>
          <a:p>
            <a:pPr algn="just"/>
            <a:endParaRPr lang="en-US" sz="1800" dirty="0"/>
          </a:p>
          <a:p>
            <a:pPr algn="just"/>
            <a:endParaRPr lang="en-US" cap="none" dirty="0"/>
          </a:p>
          <a:p>
            <a:pPr algn="just"/>
            <a:endParaRPr lang="en-US" sz="1800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A19AE6-A868-406C-BCA9-34D7A2C2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762" y="4278702"/>
            <a:ext cx="7038508" cy="3950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104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xmlns="" id="{9EB63B73-C2D6-47EC-991D-6126F2C8584F}"/>
              </a:ext>
            </a:extLst>
          </p:cNvPr>
          <p:cNvSpPr/>
          <p:nvPr/>
        </p:nvSpPr>
        <p:spPr>
          <a:xfrm>
            <a:off x="1121594" y="1062539"/>
            <a:ext cx="13508806" cy="7046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Unlike general presentations, technical presentations focus on</a:t>
            </a: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Arial" panose="020B0604020202020204" pitchFamily="34" charset="0"/>
              <a:ea typeface="Public Sans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Research findings and data analysis</a:t>
            </a:r>
          </a:p>
          <a:p>
            <a:pPr>
              <a:lnSpc>
                <a:spcPts val="2850"/>
              </a:lnSpc>
            </a:pPr>
            <a:endParaRPr lang="en-US" sz="2400" dirty="0">
              <a:latin typeface="Arial" panose="020B0604020202020204" pitchFamily="34" charset="0"/>
              <a:ea typeface="Public Sans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Engineering designs and prototypes</a:t>
            </a:r>
          </a:p>
          <a:p>
            <a:pPr>
              <a:lnSpc>
                <a:spcPts val="2850"/>
              </a:lnSpc>
            </a:pPr>
            <a:endParaRPr lang="en-US" sz="2400" dirty="0">
              <a:latin typeface="Arial" panose="020B0604020202020204" pitchFamily="34" charset="0"/>
              <a:ea typeface="Public Sans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Software systems and architectures</a:t>
            </a: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85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85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xmlns="" id="{7A7766DD-66C6-4694-B85D-3E7BD36086A3}"/>
              </a:ext>
            </a:extLst>
          </p:cNvPr>
          <p:cNvSpPr/>
          <p:nvPr/>
        </p:nvSpPr>
        <p:spPr>
          <a:xfrm>
            <a:off x="1528161" y="1418938"/>
            <a:ext cx="7604284" cy="601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xmlns="" id="{D5C0FB03-6F88-4300-B707-6D2B9E5ED4F8}"/>
              </a:ext>
            </a:extLst>
          </p:cNvPr>
          <p:cNvSpPr/>
          <p:nvPr/>
        </p:nvSpPr>
        <p:spPr>
          <a:xfrm>
            <a:off x="1535662" y="1847488"/>
            <a:ext cx="7604284" cy="54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F9D546B-15F4-479C-9246-800AA09B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62" y="3899139"/>
            <a:ext cx="10923038" cy="4002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239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068" y="1057990"/>
            <a:ext cx="14216331" cy="7171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Core Elements of Technical Presentations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</a:t>
            </a:r>
          </a:p>
          <a:p>
            <a:pPr marL="514350" indent="-514350">
              <a:lnSpc>
                <a:spcPts val="5550"/>
              </a:lnSpc>
              <a:buFont typeface="+mj-lt"/>
              <a:buAutoNum type="arabicPeriod"/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Purpose </a:t>
            </a:r>
          </a:p>
          <a:p>
            <a:pPr>
              <a:lnSpc>
                <a:spcPts val="5550"/>
              </a:lnSpc>
            </a:pPr>
            <a:r>
              <a:rPr lang="en-US" sz="2400" dirty="0">
                <a:latin typeface="Arial" panose="020B0604020202020204" pitchFamily="34" charset="0"/>
                <a:ea typeface="Public Sans" pitchFamily="34" charset="-122"/>
                <a:cs typeface="Arial" panose="020B0604020202020204" pitchFamily="34" charset="0"/>
              </a:rPr>
              <a:t>Explain, demonstrate, or share technical work clearly and accurately</a:t>
            </a:r>
          </a:p>
          <a:p>
            <a:pPr>
              <a:lnSpc>
                <a:spcPts val="5550"/>
              </a:lnSpc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2.  Audience</a:t>
            </a:r>
          </a:p>
          <a:p>
            <a:pPr>
              <a:lnSpc>
                <a:spcPts val="555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Ranges from experts to non technical stakeholders</a:t>
            </a:r>
          </a:p>
          <a:p>
            <a:pPr>
              <a:lnSpc>
                <a:spcPts val="555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555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5550"/>
              </a:lnSpc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5550"/>
              </a:lnSpc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5550"/>
              </a:lnSpc>
            </a:pPr>
            <a:endParaRPr lang="en-US" sz="2400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685800" indent="-685800" algn="ctr">
              <a:lnSpc>
                <a:spcPts val="5550"/>
              </a:lnSpc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6477" y="2944319"/>
            <a:ext cx="13836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B08AACFA-A4EC-4D65-A8F9-FB237AEA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77" y="5556454"/>
            <a:ext cx="6772275" cy="2276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06D622B-DC84-4664-A1BA-5EB66CB4DD95}"/>
              </a:ext>
            </a:extLst>
          </p:cNvPr>
          <p:cNvSpPr txBox="1"/>
          <p:nvPr/>
        </p:nvSpPr>
        <p:spPr>
          <a:xfrm>
            <a:off x="293298" y="253463"/>
            <a:ext cx="14337102" cy="12891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Cont. Core Elements of Technical Presentations</a:t>
            </a:r>
          </a:p>
          <a:p>
            <a:pPr>
              <a:lnSpc>
                <a:spcPts val="5550"/>
              </a:lnSpc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3. Content structure</a:t>
            </a:r>
          </a:p>
          <a:p>
            <a:pPr>
              <a:lnSpc>
                <a:spcPts val="5550"/>
              </a:lnSpc>
            </a:pPr>
            <a:r>
              <a:rPr lang="en-US" sz="2400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Problem statement,methodology,results,analysis and conclusions</a:t>
            </a:r>
          </a:p>
          <a:p>
            <a:pPr>
              <a:lnSpc>
                <a:spcPts val="5550"/>
              </a:lnSpc>
            </a:pPr>
            <a:endParaRPr lang="en-US" sz="2400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>
              <a:lnSpc>
                <a:spcPts val="5550"/>
              </a:lnSpc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4.  Visual support </a:t>
            </a:r>
          </a:p>
          <a:p>
            <a:pPr>
              <a:lnSpc>
                <a:spcPts val="5550"/>
              </a:lnSpc>
            </a:pPr>
            <a:endParaRPr lang="en-US" sz="24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>
              <a:lnSpc>
                <a:spcPts val="5550"/>
              </a:lnSpc>
            </a:pPr>
            <a:endParaRPr lang="en-US" sz="2400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1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EE4EDC8-F751-475C-932B-6795D693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4662547"/>
            <a:ext cx="11490385" cy="3355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25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9D6176-9DFA-4E0F-A521-8477A9D7FB56}"/>
              </a:ext>
            </a:extLst>
          </p:cNvPr>
          <p:cNvSpPr txBox="1"/>
          <p:nvPr/>
        </p:nvSpPr>
        <p:spPr>
          <a:xfrm>
            <a:off x="276045" y="822807"/>
            <a:ext cx="1435435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Cont. Core Elements of Technical Presentations</a:t>
            </a:r>
          </a:p>
          <a:p>
            <a:pPr>
              <a:lnSpc>
                <a:spcPts val="5550"/>
              </a:lnSpc>
            </a:pPr>
            <a:r>
              <a:rPr lang="en-US" sz="3200" b="1" dirty="0">
                <a:latin typeface="Arial" panose="020B0604020202020204" pitchFamily="34" charset="0"/>
                <a:ea typeface="Playfair Display Semi Bold" pitchFamily="34" charset="-122"/>
                <a:cs typeface="Arial" panose="020B0604020202020204" pitchFamily="34" charset="0"/>
              </a:rPr>
              <a:t>5. Communication style</a:t>
            </a:r>
          </a:p>
          <a:p>
            <a:pPr>
              <a:lnSpc>
                <a:spcPts val="5550"/>
              </a:lnSpc>
            </a:pPr>
            <a:endParaRPr lang="en-US" sz="32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4800" b="1" dirty="0">
              <a:latin typeface="Arial" panose="020B0604020202020204" pitchFamily="34" charset="0"/>
              <a:ea typeface="Playfair Display Semi Bold" pitchFamily="34" charset="-12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D49DC0-345E-4876-8B56-83ECF4C0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6" y="2919323"/>
            <a:ext cx="8499714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1430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596</Words>
  <Application>Microsoft Office PowerPoint</Application>
  <PresentationFormat>Custom</PresentationFormat>
  <Paragraphs>282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Playfair Display Semi Bold</vt:lpstr>
      <vt:lpstr>Calibri</vt:lpstr>
      <vt:lpstr>Public Sans</vt:lpstr>
      <vt:lpstr>Arial</vt:lpstr>
      <vt:lpstr>Tahoma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Mwamage</dc:creator>
  <cp:lastModifiedBy>Amiri</cp:lastModifiedBy>
  <cp:revision>53</cp:revision>
  <dcterms:created xsi:type="dcterms:W3CDTF">2025-12-26T18:40:16Z</dcterms:created>
  <dcterms:modified xsi:type="dcterms:W3CDTF">2025-12-28T20:33:32Z</dcterms:modified>
</cp:coreProperties>
</file>